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>
        <p:scale>
          <a:sx n="77" d="100"/>
          <a:sy n="77" d="100"/>
        </p:scale>
        <p:origin x="-1176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1449EB-5AE6-4FBA-BB63-FBF9727DCDB7}" type="datetimeFigureOut">
              <a:rPr lang="tr-TR" smtClean="0"/>
              <a:pPr/>
              <a:t>01.03.2015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9E515E-8F53-4EBA-B635-4A0EF776C4D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4583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9E515E-8F53-4EBA-B635-4A0EF776C4D7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Başlık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6" name="15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01.03.2015</a:t>
            </a:fld>
            <a:endParaRPr lang="tr-TR"/>
          </a:p>
        </p:txBody>
      </p:sp>
      <p:sp>
        <p:nvSpPr>
          <p:cNvPr id="2" name="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5" name="1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01.03.2015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01.03.2015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7" name="2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01.03.2015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etin Yer Tutucusu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01.03.2015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01.03.2015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Başlık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5" name="24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8" name="27 İçerik Yer Tutucusu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01.03.2015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01.03.2015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01.03.2015</a:t>
            </a:fld>
            <a:endParaRPr lang="tr-TR"/>
          </a:p>
        </p:txBody>
      </p:sp>
      <p:sp>
        <p:nvSpPr>
          <p:cNvPr id="24" name="2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01.03.2015</a:t>
            </a:fld>
            <a:endParaRPr lang="tr-TR"/>
          </a:p>
        </p:txBody>
      </p:sp>
      <p:sp>
        <p:nvSpPr>
          <p:cNvPr id="29" name="2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01.03.2015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16 Başlık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etin Yer Tutucusu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1" name="10 Veri Yer Tutucusu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01.03.2015</a:t>
            </a:fld>
            <a:endParaRPr lang="tr-TR"/>
          </a:p>
        </p:txBody>
      </p:sp>
      <p:sp>
        <p:nvSpPr>
          <p:cNvPr id="28" name="27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Başlık Yer Tutucusu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381000" y="1428736"/>
            <a:ext cx="8458200" cy="2714644"/>
          </a:xfrm>
        </p:spPr>
        <p:txBody>
          <a:bodyPr>
            <a:normAutofit/>
          </a:bodyPr>
          <a:lstStyle/>
          <a:p>
            <a:pPr algn="ctr"/>
            <a:r>
              <a:rPr lang="tr-TR" sz="7200" dirty="0" smtClean="0">
                <a:solidFill>
                  <a:srgbClr val="C00000"/>
                </a:solidFill>
              </a:rPr>
              <a:t>ÖZGÜVENLİ    GELECEK</a:t>
            </a:r>
            <a:endParaRPr lang="tr-TR" sz="7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u="sng" dirty="0" smtClean="0">
                <a:solidFill>
                  <a:srgbClr val="C00000"/>
                </a:solidFill>
              </a:rPr>
              <a:t> PROJENİN AMACI</a:t>
            </a:r>
            <a:r>
              <a:rPr lang="tr-TR" dirty="0" smtClean="0">
                <a:solidFill>
                  <a:srgbClr val="C00000"/>
                </a:solidFill>
              </a:rPr>
              <a:t/>
            </a:r>
            <a:br>
              <a:rPr lang="tr-TR" dirty="0" smtClean="0">
                <a:solidFill>
                  <a:srgbClr val="C00000"/>
                </a:solidFill>
              </a:rPr>
            </a:b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04800" y="1071546"/>
            <a:ext cx="8686800" cy="535785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tr-TR" sz="2400" dirty="0" smtClean="0">
                <a:solidFill>
                  <a:srgbClr val="002060"/>
                </a:solidFill>
                <a:latin typeface="Berlin Sans FB" pitchFamily="34" charset="0"/>
              </a:rPr>
              <a:t>Projenin temel amacı; </a:t>
            </a:r>
          </a:p>
          <a:p>
            <a:pPr>
              <a:buFont typeface="Wingdings" pitchFamily="2" charset="2"/>
              <a:buChar char="Ø"/>
            </a:pPr>
            <a:r>
              <a:rPr lang="tr-TR" sz="2400" dirty="0" smtClean="0">
                <a:solidFill>
                  <a:srgbClr val="002060"/>
                </a:solidFill>
                <a:latin typeface="Berlin Sans FB" pitchFamily="34" charset="0"/>
              </a:rPr>
              <a:t>Öğrencilerimizi topluma faydalı,çevreye duyarlı,sevgiyi ve saygıyı kendine ilke edinmiş</a:t>
            </a:r>
          </a:p>
          <a:p>
            <a:pPr>
              <a:buFont typeface="Wingdings" pitchFamily="2" charset="2"/>
              <a:buChar char="Ø"/>
            </a:pPr>
            <a:r>
              <a:rPr lang="tr-TR" sz="2400" dirty="0" smtClean="0">
                <a:solidFill>
                  <a:srgbClr val="002060"/>
                </a:solidFill>
                <a:latin typeface="Berlin Sans FB" pitchFamily="34" charset="0"/>
              </a:rPr>
              <a:t>Kendine güveni tam girişken,yenilikleri takip eden,analiz gücü yüksek olan</a:t>
            </a:r>
          </a:p>
          <a:p>
            <a:pPr>
              <a:buFont typeface="Wingdings" pitchFamily="2" charset="2"/>
              <a:buChar char="Ø"/>
            </a:pPr>
            <a:r>
              <a:rPr lang="tr-TR" sz="2400" dirty="0" smtClean="0">
                <a:solidFill>
                  <a:srgbClr val="002060"/>
                </a:solidFill>
                <a:latin typeface="Berlin Sans FB" pitchFamily="34" charset="0"/>
              </a:rPr>
              <a:t>Özelde kendi iç dinamiklerini,genelde ise bulunduğu çemberdeki dinamikleri harekete geçirebilen</a:t>
            </a:r>
          </a:p>
          <a:p>
            <a:pPr>
              <a:buFont typeface="Wingdings" pitchFamily="2" charset="2"/>
              <a:buChar char="Ø"/>
            </a:pPr>
            <a:r>
              <a:rPr lang="tr-TR" sz="2400" dirty="0" smtClean="0">
                <a:solidFill>
                  <a:srgbClr val="002060"/>
                </a:solidFill>
                <a:latin typeface="Berlin Sans FB" pitchFamily="34" charset="0"/>
              </a:rPr>
              <a:t>Kararlı ve ne yaptığından emin, özgüvenli nesiller olarak yetiştirmek.</a:t>
            </a:r>
          </a:p>
          <a:p>
            <a:pPr>
              <a:buFont typeface="Wingdings" pitchFamily="2" charset="2"/>
              <a:buChar char="Ø"/>
            </a:pP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 dirty="0" smtClean="0">
                <a:solidFill>
                  <a:srgbClr val="C00000"/>
                </a:solidFill>
              </a:rPr>
              <a:t>PROJENİN UYGULAMA YERİ</a:t>
            </a:r>
            <a:r>
              <a:rPr lang="tr-TR" dirty="0" smtClean="0">
                <a:solidFill>
                  <a:srgbClr val="C00000"/>
                </a:solidFill>
              </a:rPr>
              <a:t> 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dirty="0" smtClean="0">
                <a:solidFill>
                  <a:srgbClr val="002060"/>
                </a:solidFill>
              </a:rPr>
              <a:t>Didim </a:t>
            </a:r>
            <a:r>
              <a:rPr lang="tr-TR" dirty="0" smtClean="0">
                <a:solidFill>
                  <a:srgbClr val="002060"/>
                </a:solidFill>
                <a:latin typeface="Berlin Sans FB Demi" pitchFamily="34" charset="0"/>
              </a:rPr>
              <a:t>İlçesindeki</a:t>
            </a:r>
            <a:r>
              <a:rPr lang="tr-TR" dirty="0" smtClean="0">
                <a:solidFill>
                  <a:srgbClr val="002060"/>
                </a:solidFill>
              </a:rPr>
              <a:t> Tüm Okullar</a:t>
            </a:r>
          </a:p>
          <a:p>
            <a:pPr>
              <a:buNone/>
            </a:pPr>
            <a:endParaRPr lang="tr-TR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 dirty="0" smtClean="0">
                <a:solidFill>
                  <a:srgbClr val="C00000"/>
                </a:solidFill>
              </a:rPr>
              <a:t>PROJEDEN FAYDA SAĞLAYACAKLAR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        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       </a:t>
            </a:r>
            <a:r>
              <a:rPr lang="tr-TR" dirty="0" smtClean="0">
                <a:solidFill>
                  <a:srgbClr val="002060"/>
                </a:solidFill>
                <a:latin typeface="Berlin Sans FB" pitchFamily="34" charset="0"/>
              </a:rPr>
              <a:t>Didim ilçesindeki İlkokul,ortaokul ve ortaöğretim kurumlarında öğrenim gören tüm öğrenciler.Genelde ise İlçemiz</a:t>
            </a:r>
          </a:p>
          <a:p>
            <a:pPr>
              <a:buNone/>
            </a:pPr>
            <a:endParaRPr lang="tr-TR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 dirty="0" smtClean="0">
                <a:solidFill>
                  <a:srgbClr val="C00000"/>
                </a:solidFill>
              </a:rPr>
              <a:t>PROJENİN BEKLENEN SONUÇLARI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04800" y="1357298"/>
            <a:ext cx="8339166" cy="472282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sz="3000" dirty="0" smtClean="0">
                <a:solidFill>
                  <a:srgbClr val="002060"/>
                </a:solidFill>
                <a:latin typeface="Berlin Sans FB" pitchFamily="34" charset="0"/>
              </a:rPr>
              <a:t>Objektif olarak doğrulanabilir göstergeler olan; </a:t>
            </a:r>
          </a:p>
          <a:p>
            <a:pPr>
              <a:buNone/>
            </a:pPr>
            <a:r>
              <a:rPr lang="tr-TR" sz="3000" dirty="0" smtClean="0">
                <a:solidFill>
                  <a:srgbClr val="002060"/>
                </a:solidFill>
                <a:latin typeface="Berlin Sans FB" pitchFamily="34" charset="0"/>
              </a:rPr>
              <a:t> *  Daha dinamik ve aktif okul ortamı</a:t>
            </a:r>
          </a:p>
          <a:p>
            <a:pPr>
              <a:buNone/>
            </a:pPr>
            <a:r>
              <a:rPr lang="tr-TR" sz="3000" dirty="0" smtClean="0">
                <a:solidFill>
                  <a:srgbClr val="002060"/>
                </a:solidFill>
                <a:latin typeface="Berlin Sans FB" pitchFamily="34" charset="0"/>
              </a:rPr>
              <a:t> *  Sosyal faaliyet alanını genişletilmiş okullar</a:t>
            </a:r>
          </a:p>
          <a:p>
            <a:pPr>
              <a:buNone/>
            </a:pPr>
            <a:r>
              <a:rPr lang="tr-TR" sz="3000" dirty="0" smtClean="0">
                <a:solidFill>
                  <a:srgbClr val="002060"/>
                </a:solidFill>
                <a:latin typeface="Berlin Sans FB" pitchFamily="34" charset="0"/>
              </a:rPr>
              <a:t> *  Sınıf ortamı içerisinde kendini merkeze alan bir anlayışı benimsemiş aktif öğrenciler</a:t>
            </a:r>
          </a:p>
          <a:p>
            <a:pPr lvl="0"/>
            <a:r>
              <a:rPr lang="tr-TR" sz="3000" dirty="0" smtClean="0">
                <a:solidFill>
                  <a:srgbClr val="002060"/>
                </a:solidFill>
                <a:latin typeface="Berlin Sans FB" pitchFamily="34" charset="0"/>
              </a:rPr>
              <a:t>Öğrenci notlarındaki artış, başarılı olduğu ders sayısındaki artış, aldıkları “Teşekkür - Takdir” belgelerindeki artış </a:t>
            </a:r>
          </a:p>
          <a:p>
            <a:pPr lvl="0"/>
            <a:r>
              <a:rPr lang="tr-TR" sz="3000" dirty="0" smtClean="0">
                <a:solidFill>
                  <a:srgbClr val="002060"/>
                </a:solidFill>
                <a:latin typeface="Berlin Sans FB" pitchFamily="34" charset="0"/>
              </a:rPr>
              <a:t>Sorgulayan ve üreten öğrencilerin öznel çalışmaları (gösteriler vb.)</a:t>
            </a:r>
          </a:p>
          <a:p>
            <a:pPr>
              <a:buNone/>
            </a:pPr>
            <a:endParaRPr lang="tr-TR" sz="3000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 dirty="0" smtClean="0">
                <a:solidFill>
                  <a:srgbClr val="C00000"/>
                </a:solidFill>
              </a:rPr>
              <a:t>PROJENİN GEREKÇESİ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04800" y="1285860"/>
            <a:ext cx="8686800" cy="5214974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smtClean="0">
                <a:latin typeface="Berlin Sans FB" pitchFamily="34" charset="0"/>
              </a:rPr>
              <a:t>        </a:t>
            </a:r>
            <a:r>
              <a:rPr lang="tr-TR" dirty="0" smtClean="0">
                <a:solidFill>
                  <a:srgbClr val="002060"/>
                </a:solidFill>
                <a:latin typeface="Berlin Sans FB" pitchFamily="34" charset="0"/>
              </a:rPr>
              <a:t>Eğitim ve öğretim faaliyetlerinin önemli amaçlarından biri ülkemizin geleceği olan çocuklarımızı karakter ve özgüven sahibi, </a:t>
            </a:r>
            <a:r>
              <a:rPr lang="tr-TR" dirty="0" err="1" smtClean="0">
                <a:solidFill>
                  <a:srgbClr val="002060"/>
                </a:solidFill>
                <a:latin typeface="Berlin Sans FB" pitchFamily="34" charset="0"/>
              </a:rPr>
              <a:t>farkındalığı</a:t>
            </a:r>
            <a:r>
              <a:rPr lang="tr-TR" dirty="0" smtClean="0">
                <a:solidFill>
                  <a:srgbClr val="002060"/>
                </a:solidFill>
                <a:latin typeface="Berlin Sans FB" pitchFamily="34" charset="0"/>
              </a:rPr>
              <a:t> yüksek iyi bir insan, iyi bir vatandaş olarak yetiştirmektir. </a:t>
            </a:r>
          </a:p>
          <a:p>
            <a:pPr>
              <a:buNone/>
            </a:pPr>
            <a:r>
              <a:rPr lang="tr-TR" dirty="0" smtClean="0">
                <a:solidFill>
                  <a:srgbClr val="002060"/>
                </a:solidFill>
                <a:latin typeface="Berlin Sans FB" pitchFamily="34" charset="0"/>
              </a:rPr>
              <a:t>         Bireylerin kişilik örüntüsü gelişiminde temel yapı taşlarından olan okullarımızın, toplumun varlığını sürdürebilmesi için öğrencilerimizde zayıflamaya başlamış bazı değerlerin güçlendirilmesindeki en önemli harç olduğunun bilinmesi.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 dirty="0" smtClean="0">
                <a:solidFill>
                  <a:srgbClr val="C00000"/>
                </a:solidFill>
              </a:rPr>
              <a:t>PROJENİN YÖNTEMİ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>
                <a:solidFill>
                  <a:srgbClr val="002060"/>
                </a:solidFill>
                <a:latin typeface="Berlin Sans FB" pitchFamily="34" charset="0"/>
              </a:rPr>
              <a:t>Projenin yöntemi ilköğretim ve ortaöğretim çağındaki öğrencilerin katılımcılığını hedef alarak,öncelikle sınıf içinde, geniş çerçevede ise toplumda dinamik sosyal faaliyet alanlarını kullanarak öğrencileri bu çembere çekmek.</a:t>
            </a:r>
          </a:p>
          <a:p>
            <a:r>
              <a:rPr lang="tr-TR" dirty="0" smtClean="0">
                <a:solidFill>
                  <a:srgbClr val="002060"/>
                </a:solidFill>
                <a:latin typeface="Berlin Sans FB" pitchFamily="34" charset="0"/>
              </a:rPr>
              <a:t>Bununla ilintili olarak sınıfta,okulda,ailede ve diğer yaşantı alanlarında  </a:t>
            </a:r>
            <a:r>
              <a:rPr lang="tr-TR" dirty="0" err="1" smtClean="0">
                <a:solidFill>
                  <a:srgbClr val="002060"/>
                </a:solidFill>
                <a:latin typeface="Berlin Sans FB" pitchFamily="34" charset="0"/>
              </a:rPr>
              <a:t>faaliyetlerler</a:t>
            </a:r>
            <a:r>
              <a:rPr lang="tr-TR" dirty="0" smtClean="0">
                <a:solidFill>
                  <a:srgbClr val="002060"/>
                </a:solidFill>
                <a:latin typeface="Berlin Sans FB" pitchFamily="34" charset="0"/>
              </a:rPr>
              <a:t>  planlamak.Bu faaliyetlerin öğrenci üzerindeki etkilerine dönük takibi yaparak değerlendirme yapmak.</a:t>
            </a:r>
          </a:p>
          <a:p>
            <a:r>
              <a:rPr lang="tr-TR" dirty="0" smtClean="0">
                <a:solidFill>
                  <a:srgbClr val="002060"/>
                </a:solidFill>
                <a:latin typeface="Berlin Sans FB" pitchFamily="34" charset="0"/>
              </a:rPr>
              <a:t>Bu amaçla; proje kapsamında gözlem,öğrenci anket uygulamaları, veli toplantıları hedeflenir.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zinti">
  <a:themeElements>
    <a:clrScheme name="Gezinti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Gezint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ezinti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584</TotalTime>
  <Words>258</Words>
  <Application>Microsoft Office PowerPoint</Application>
  <PresentationFormat>Ekran Gösterisi (4:3)</PresentationFormat>
  <Paragraphs>30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Gezinti</vt:lpstr>
      <vt:lpstr>PowerPoint Sunusu</vt:lpstr>
      <vt:lpstr> PROJENİN AMACI </vt:lpstr>
      <vt:lpstr>PROJENİN UYGULAMA YERİ </vt:lpstr>
      <vt:lpstr>PROJEDEN FAYDA SAĞLAYACAKLAR</vt:lpstr>
      <vt:lpstr>PROJENİN BEKLENEN SONUÇLARI</vt:lpstr>
      <vt:lpstr>PROJENİN GEREKÇESİ</vt:lpstr>
      <vt:lpstr>PROJENİN YÖNTEMİ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ozgur</dc:creator>
  <cp:lastModifiedBy>Win7</cp:lastModifiedBy>
  <cp:revision>63</cp:revision>
  <dcterms:created xsi:type="dcterms:W3CDTF">2014-12-08T09:38:57Z</dcterms:created>
  <dcterms:modified xsi:type="dcterms:W3CDTF">2015-02-28T23:26:27Z</dcterms:modified>
</cp:coreProperties>
</file>